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0" r:id="rId3"/>
    <p:sldId id="278" r:id="rId4"/>
    <p:sldId id="279" r:id="rId5"/>
    <p:sldId id="261" r:id="rId6"/>
    <p:sldId id="257" r:id="rId7"/>
    <p:sldId id="258" r:id="rId8"/>
    <p:sldId id="262" r:id="rId9"/>
    <p:sldId id="260" r:id="rId10"/>
    <p:sldId id="263" r:id="rId11"/>
    <p:sldId id="292" r:id="rId12"/>
    <p:sldId id="301" r:id="rId13"/>
    <p:sldId id="264" r:id="rId14"/>
    <p:sldId id="280" r:id="rId15"/>
    <p:sldId id="284" r:id="rId16"/>
    <p:sldId id="281" r:id="rId17"/>
    <p:sldId id="282" r:id="rId18"/>
    <p:sldId id="283" r:id="rId19"/>
    <p:sldId id="265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5" r:id="rId28"/>
    <p:sldId id="300" r:id="rId29"/>
    <p:sldId id="30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69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3EAD-E068-4F27-AD48-F239CED2E19F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ECF3-2C84-4622-9B3E-468646DC9B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1ECF3-2C84-4622-9B3E-468646DC9B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74A9FB-9923-40B9-B17E-45C216EABDE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B9C24B-320E-4CBF-A805-252B256C8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58200" cy="3528392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Эффективные методы, формы и приёмы работы на уроках русского языка в полиэтническом классе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рина\Desktop\инофон\ba082167-4a81-4843-988b-22b8d6e3ed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12277"/>
            <a:ext cx="2739820" cy="36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рина\Desktop\инофон\7382a7b5-c718-4f1e-ad39-3b5cc5a496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063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4751388" cy="12017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Работа в парах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4140200" y="765175"/>
            <a:ext cx="5003800" cy="1368425"/>
          </a:xfrm>
          <a:prstGeom prst="ellipse">
            <a:avLst/>
          </a:prstGeom>
          <a:solidFill>
            <a:srgbClr val="AABEF6">
              <a:lumMod val="90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Работа по цепочке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1520" y="1532514"/>
            <a:ext cx="4141092" cy="50133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в парах  помогает исправлять речевые ошибки учеников путём составления диалога по заданной ситуации. Дети оказывают друг другу помощь в правильном и чётком произношении неродной речи. Выработка фонематического слуха достигается и за счёт индивидуальной  работы с учеником.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932040" y="2276872"/>
            <a:ext cx="4105275" cy="3933825"/>
          </a:xfrm>
          <a:prstGeom prst="rect">
            <a:avLst/>
          </a:prstGeom>
          <a:solidFill>
            <a:srgbClr val="AABEF6">
              <a:lumMod val="9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по цепочке используется при отработке техники чтения, при закреплении знаний грамматических форм и структур со зрительной опорой и без неё, при составлении рассказов по сюжетным картинкам, при пересказе.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Char char="o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ина\Desktop\инофон\91c0a95e-d363-4bab-a3e4-dbc442e98b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рина\Desktop\инофон\b7583112-4733-4129-a356-50cc9d2d41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33265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9329"/>
            <a:ext cx="8136904" cy="1793167"/>
          </a:xfrm>
        </p:spPr>
        <p:txBody>
          <a:bodyPr/>
          <a:lstStyle/>
          <a:p>
            <a:pPr algn="r"/>
            <a:r>
              <a:rPr lang="ru-RU" sz="4800" dirty="0" smtClean="0"/>
              <a:t>Работа в группах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рина\Desktop\инофон\9021efdc-bd46-4fc7-88c1-129296bc40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3539752" cy="55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арина\Desktop\инофон\cc944ef8-5b4d-4c49-a495-47a286e06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6654"/>
            <a:ext cx="3744416" cy="56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Занимательные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наглядные, словесные, ролевые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2234445"/>
            <a:ext cx="4896544" cy="1931369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различные виды карточек как для индивидуальной работы, так и для групповой,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97016" y="2234445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раздаточный материал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3923930"/>
            <a:ext cx="2960761" cy="970201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предметные картинки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51568" y="4445025"/>
            <a:ext cx="2466020" cy="100726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ребусы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7588" y="4948658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игрушки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4" y="4928767"/>
            <a:ext cx="2952328" cy="147871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загадки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66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дидактические игры 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билингвов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836"/>
          <p:cNvGrpSpPr/>
          <p:nvPr/>
        </p:nvGrpSpPr>
        <p:grpSpPr>
          <a:xfrm>
            <a:off x="323528" y="1852167"/>
            <a:ext cx="8424567" cy="4136360"/>
            <a:chOff x="0" y="501493"/>
            <a:chExt cx="8424690" cy="4136435"/>
          </a:xfrm>
        </p:grpSpPr>
        <p:pic>
          <p:nvPicPr>
            <p:cNvPr id="5" name="Picture 30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rot="-1348964">
              <a:off x="1482522" y="2590106"/>
              <a:ext cx="2895600" cy="2047822"/>
            </a:xfrm>
            <a:prstGeom prst="rect">
              <a:avLst/>
            </a:prstGeom>
          </p:spPr>
        </p:pic>
        <p:pic>
          <p:nvPicPr>
            <p:cNvPr id="6" name="Picture 30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-1429872">
              <a:off x="5485392" y="1989245"/>
              <a:ext cx="2939298" cy="2154049"/>
            </a:xfrm>
            <a:prstGeom prst="rect">
              <a:avLst/>
            </a:prstGeom>
          </p:spPr>
        </p:pic>
        <p:pic>
          <p:nvPicPr>
            <p:cNvPr id="7" name="Picture 30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rot="-1390228">
              <a:off x="4086115" y="501493"/>
              <a:ext cx="2997700" cy="2188321"/>
            </a:xfrm>
            <a:prstGeom prst="rect">
              <a:avLst/>
            </a:prstGeom>
          </p:spPr>
        </p:pic>
        <p:pic>
          <p:nvPicPr>
            <p:cNvPr id="8" name="Picture 350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9143"/>
              <a:ext cx="3447288" cy="3005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1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490" y="47667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 ПЕСОЧНЫМИ ЧАСАМИ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умений строить и использовать сложные предложения.</a:t>
            </a:r>
          </a:p>
          <a:p>
            <a:pPr lvl="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Придумайте рассказ на заданную тему и говорите, не останавливаясь, до тех пор, пока не пересыплется песок в часах.</a:t>
            </a:r>
          </a:p>
        </p:txBody>
      </p:sp>
      <p:pic>
        <p:nvPicPr>
          <p:cNvPr id="4" name="Picture 35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3861048"/>
            <a:ext cx="224243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79"/>
            <a:ext cx="6102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СЕРПАНТИН ОДНОЙ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ФРАЗЫ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умений строить и использовать сложные предложения.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Образец: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Ведущий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«Я покупаю хлеб».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Первый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Второй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 в 4 часа».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Третий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учащийся: «Я покупаю хлеб каждый день в 4 часа, потому что в это время привозят свежий хлеб» и т. д.</a:t>
            </a:r>
          </a:p>
        </p:txBody>
      </p:sp>
      <p:pic>
        <p:nvPicPr>
          <p:cNvPr id="3" name="Picture 35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1844824"/>
            <a:ext cx="7035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838" y="188640"/>
            <a:ext cx="7917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МНОГОСЕРИЙНОСТЬ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навыков употребления различных форм глагола.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разыгрывает сценку на тему, подсказанную педагогом.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пересказать ее, используя обороты косвенной речи.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— назвать совершаемые речевые действия в настоящем времени,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описать действие в прошедшем времени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7816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НЕТЕРПЕЛИВЫЕ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СЛУШАТЕЛИ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активизация устной речи; развитие умения задавать вопросы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Образец: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Водящий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Однажды я сидел дома.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Учащиеся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ты сидел? В какое время ты сидел? Почему ты сидел дома? С кем ты сидел? На чем ты сидел? Что ты делал? и т. д.</a:t>
            </a:r>
          </a:p>
        </p:txBody>
      </p:sp>
      <p:pic>
        <p:nvPicPr>
          <p:cNvPr id="3" name="Picture 3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1834447"/>
            <a:ext cx="1686560" cy="20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Использование загадок </a:t>
            </a:r>
            <a:r>
              <a:rPr lang="ru-RU" sz="2800" b="1" dirty="0" smtClean="0">
                <a:solidFill>
                  <a:srgbClr val="C00000"/>
                </a:solidFill>
              </a:rPr>
              <a:t> и пословиц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68833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отгадывание,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извлечение информации.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Рифмованная форма загадки способствует непроизвольному её запоминанию.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ключевое слово в сознании ребёнка обрастает ассоциативными связями и приобретает черты образа.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чтению после такой работы, учащиеся уже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представляют себе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 ком или о чём будет идти речь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18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В </a:t>
            </a:r>
            <a:r>
              <a:rPr lang="ru-RU" sz="2800" dirty="0">
                <a:solidFill>
                  <a:prstClr val="black"/>
                </a:solidFill>
              </a:rPr>
              <a:t>нашей школе обучаются дети из разных стран.	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В моём классе обучаются дети из </a:t>
            </a:r>
            <a:r>
              <a:rPr lang="ru-RU" sz="2800" dirty="0" smtClean="0">
                <a:solidFill>
                  <a:prstClr val="black"/>
                </a:solidFill>
              </a:rPr>
              <a:t>12 стран (Узбекистан, Таджикистан, Грузия, Азербайджан, Афганистан, Киргизия, Китай, Турция, Украина, Армения, Татарстан РФ, Алжир)</a:t>
            </a:r>
            <a:endParaRPr lang="ru-RU" dirty="0"/>
          </a:p>
        </p:txBody>
      </p:sp>
      <p:pic>
        <p:nvPicPr>
          <p:cNvPr id="2050" name="Picture 2" descr="C:\Users\Карина\Desktop\инофон\e50b6744-b5bc-4fb5-b2f8-e2b263034c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15" y="2771620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рина\Desktop\инофон\27218a2e-86fa-45a7-900c-41389ae52d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11444"/>
            <a:ext cx="3034644" cy="39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968553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4423" y="1196752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начинается,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дома и кончается.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9005" y="555953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5976663" cy="46085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15562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без ноги,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Держит без руки,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Всем, кто идёт,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Ручку подаёт.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дверь) </a:t>
            </a:r>
          </a:p>
        </p:txBody>
      </p:sp>
    </p:spTree>
    <p:extLst>
      <p:ext uri="{BB962C8B-B14F-4D97-AF65-F5344CB8AC3E}">
        <p14:creationId xmlns:p14="http://schemas.microsoft.com/office/powerpoint/2010/main" val="39957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55864" cy="3760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50176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нас в квартире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Волшебное окно,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 в мире,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Покажет нам оно.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телевизор)</a:t>
            </a:r>
          </a:p>
        </p:txBody>
      </p:sp>
    </p:spTree>
    <p:extLst>
      <p:ext uri="{BB962C8B-B14F-4D97-AF65-F5344CB8AC3E}">
        <p14:creationId xmlns:p14="http://schemas.microsoft.com/office/powerpoint/2010/main" val="1824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Фрагмент 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ИЗБА                                            ИЗБУШКА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Pictures\избушк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21246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Pictures\избушка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1642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11413" y="1052736"/>
            <a:ext cx="248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Рассмотрите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8384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Объяснение учителя: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деревянный дом (новый, большой) с трубой, крыльцом, забором, воротами.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ИЗБУШКА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деревянный дом (старый, покосившийся, маленький) с забором, калиткой.</a:t>
            </a:r>
          </a:p>
          <a:p>
            <a:pPr lvl="0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слова и найдите предметы на картинке. Повторите слова несколько раз.</a:t>
            </a:r>
          </a:p>
          <a:p>
            <a:endParaRPr lang="ru-RU" sz="32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окно, труба, крыша, дверь, крыльцо, ступенька, забор, ворота, калитка.</a:t>
            </a:r>
          </a:p>
        </p:txBody>
      </p:sp>
    </p:spTree>
    <p:extLst>
      <p:ext uri="{BB962C8B-B14F-4D97-AF65-F5344CB8AC3E}">
        <p14:creationId xmlns:p14="http://schemas.microsoft.com/office/powerpoint/2010/main" val="12529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98930"/>
            <a:ext cx="8208912" cy="472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indent="-155575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Прочитайте стихотворение, найдите тематические слова. </a:t>
            </a:r>
          </a:p>
          <a:p>
            <a:pPr marR="73025" indent="-155575"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R="73025" indent="-155575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Нарисуйте картинку: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14070" indent="342900" algn="just">
              <a:spcBef>
                <a:spcPts val="6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 стене висит картинка: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Лес, избушка и тропинка.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Огонёк в окне горит.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Из трубы дымок валит.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2960" indent="342900" algn="just">
              <a:spcBef>
                <a:spcPts val="35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Настежь старые ворота: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827405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Видно, кто-то ждёт кого-то. </a:t>
            </a:r>
          </a:p>
          <a:p>
            <a:pPr marL="827405" indent="342900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                 (В. Орлов) </a:t>
            </a:r>
          </a:p>
          <a:p>
            <a:pPr marL="827405" indent="342900" algn="just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45396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4658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слова по теме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выучите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Тише-тише, кот на крыше, а котята ещё выше.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23360"/>
            <a:ext cx="2575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9"/>
            <a:ext cx="662473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1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Пословица: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Дом не велик, а спать не велит.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Объяснение учителя: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велик – небольшой.</a:t>
            </a:r>
          </a:p>
          <a:p>
            <a:pPr marR="73025" indent="-15557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 велит – не разрешает.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548680"/>
            <a:ext cx="11124728" cy="1793167"/>
          </a:xfrm>
        </p:spPr>
        <p:txBody>
          <a:bodyPr/>
          <a:lstStyle/>
          <a:p>
            <a:r>
              <a:rPr lang="ru-RU" dirty="0" smtClean="0"/>
              <a:t>Совместное творчество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рина\Desktop\инофон\34cd89d6-4c08-4d3c-a0e5-442c7d70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305800" cy="1143000"/>
          </a:xfrm>
        </p:spPr>
        <p:txBody>
          <a:bodyPr/>
          <a:lstStyle/>
          <a:p>
            <a:r>
              <a:rPr lang="ru-RU" dirty="0" smtClean="0"/>
              <a:t>Посещение</a:t>
            </a:r>
            <a:br>
              <a:rPr lang="ru-RU" dirty="0" smtClean="0"/>
            </a:br>
            <a:r>
              <a:rPr lang="ru-RU" dirty="0" smtClean="0"/>
              <a:t>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Карина\Desktop\инофон\87e437e3-7d12-4cf3-a524-a3dc580fd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445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9937" y="1556792"/>
            <a:ext cx="952204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инофоны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говорят или плохо говорят на русском языке, а педагогам надо обучать их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 классе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русскоязычными детьми;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инофоны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поступают в образовательную организацию без специальной подготовки, не могут усвоить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программу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4998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 обучения детей-</a:t>
            </a:r>
            <a:r>
              <a:rPr lang="ru-RU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инофонов</a:t>
            </a:r>
            <a:r>
              <a:rPr lang="ru-RU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русскому языку как иностранному: </a:t>
            </a:r>
          </a:p>
        </p:txBody>
      </p:sp>
    </p:spTree>
    <p:extLst>
      <p:ext uri="{BB962C8B-B14F-4D97-AF65-F5344CB8AC3E}">
        <p14:creationId xmlns:p14="http://schemas.microsoft.com/office/powerpoint/2010/main" val="3176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2454"/>
            <a:ext cx="9468544" cy="1793167"/>
          </a:xfrm>
        </p:spPr>
        <p:txBody>
          <a:bodyPr/>
          <a:lstStyle/>
          <a:p>
            <a:pPr algn="ctr"/>
            <a:r>
              <a:rPr lang="ru-RU" dirty="0" smtClean="0"/>
              <a:t>Уважение традиций разных народов</a:t>
            </a:r>
            <a:endParaRPr lang="ru-RU" dirty="0"/>
          </a:p>
        </p:txBody>
      </p:sp>
      <p:pic>
        <p:nvPicPr>
          <p:cNvPr id="4098" name="Picture 2" descr="C:\Users\Карина\Desktop\инофон\0a7cf36a-5339-4e5e-8e33-66f3324031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рина\Desktop\инофон\9c9bd040-f54b-4205-82ce-957f318754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0" y="1768557"/>
            <a:ext cx="3513584" cy="46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822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арина\Desktop\инофон\2d0f7055-11b0-4eb1-90f8-479691a2f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98299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88640"/>
            <a:ext cx="9782472" cy="1143000"/>
          </a:xfrm>
        </p:spPr>
        <p:txBody>
          <a:bodyPr/>
          <a:lstStyle/>
          <a:p>
            <a:pPr algn="ctr"/>
            <a:r>
              <a:rPr lang="ru-RU" dirty="0" smtClean="0"/>
              <a:t>Постановка русских </a:t>
            </a:r>
            <a:br>
              <a:rPr lang="ru-RU" dirty="0" smtClean="0"/>
            </a:br>
            <a:r>
              <a:rPr lang="ru-RU" dirty="0" smtClean="0"/>
              <a:t>народных сказок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арина\Desktop\инофон\IMG_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1964"/>
            <a:ext cx="7272808" cy="46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Карина\Desktop\инофон\598b6bdb-4001-42fa-bdde-8bee002dbe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245562" cy="39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арина\Desktop\инофон\IMG_1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98" y="188640"/>
            <a:ext cx="6105002" cy="34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512511" cy="114300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рина\Desktop\инофон\4c8cd422-2fd8-4295-9d5a-6ffa702776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-819472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рина\Desktop\инофон\9353edf7-70b2-429c-afee-f96999e1e8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1" y="2708920"/>
            <a:ext cx="5524872" cy="37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6512511" cy="1143000"/>
          </a:xfrm>
        </p:spPr>
        <p:txBody>
          <a:bodyPr/>
          <a:lstStyle/>
          <a:p>
            <a:r>
              <a:rPr lang="ru-RU" dirty="0" smtClean="0"/>
              <a:t>Прогулки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рина\Desktop\инофон\b44bc10c-6170-420f-a512-c46a92689e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6316960" cy="47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993710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Мотивация. </a:t>
            </a:r>
            <a:br>
              <a:rPr lang="ru-RU" dirty="0" smtClean="0"/>
            </a:br>
            <a:r>
              <a:rPr lang="ru-RU" dirty="0" smtClean="0"/>
              <a:t>Вера в своих учеников </a:t>
            </a:r>
            <a:endParaRPr lang="ru-RU" dirty="0"/>
          </a:p>
        </p:txBody>
      </p:sp>
      <p:pic>
        <p:nvPicPr>
          <p:cNvPr id="10242" name="Picture 2" descr="C:\Users\Карина\Desktop\инофон\0372464a-6bd8-422c-8036-be7fb42538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12474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правильной мотивации для детей мигрантов иг­рает в обучении важную роль.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традициям, знание истории, уклада, обычаев русских людей обогащает личность, позволяет человеку комфортно жить в многоязычном поликультурном мире. </a:t>
            </a:r>
          </a:p>
        </p:txBody>
      </p:sp>
    </p:spTree>
    <p:extLst>
      <p:ext uri="{BB962C8B-B14F-4D97-AF65-F5344CB8AC3E}">
        <p14:creationId xmlns:p14="http://schemas.microsoft.com/office/powerpoint/2010/main" val="27599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72" y="1412776"/>
            <a:ext cx="76322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82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дополнительного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кружковая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(внеурочная деятельность);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коррекционных занятий по русскому языку;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технологий;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возможностей образовательной среды, проектных технологий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создание адресного учебно-методического комплекта (АУМК) для обучения детей мигрантов русскому языку как иностранному.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01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преодоления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трудностей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534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342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Ребенок-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инофон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должен не просто научиться говорить, читать и писать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по-русски,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он должен освоить учебно-научный стиль речи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того чтобы получать полноценное образование наряду с носителями русского языка.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326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максимум: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проблемы обучения русскому языку как неродному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304800" y="2564904"/>
            <a:ext cx="3979169" cy="1946845"/>
          </a:xfrm>
          <a:prstGeom prst="ellipse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У большинства детей в сознании сосуществуют системы двух языков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283969" y="1988840"/>
            <a:ext cx="4583164" cy="2304256"/>
          </a:xfrm>
          <a:prstGeom prst="ellipse">
            <a:avLst/>
          </a:prstGeom>
          <a:solidFill>
            <a:srgbClr val="92D050">
              <a:alpha val="46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Кроме 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того- нерегулярностью языковых явлений в самом русском языке: чем больше в языке исключений из правил, тем труднее он усваивается.</a:t>
            </a:r>
          </a:p>
        </p:txBody>
      </p:sp>
      <p:sp>
        <p:nvSpPr>
          <p:cNvPr id="7" name="Овал 6"/>
          <p:cNvSpPr/>
          <p:nvPr/>
        </p:nvSpPr>
        <p:spPr>
          <a:xfrm>
            <a:off x="1763688" y="4293096"/>
            <a:ext cx="6372225" cy="2347439"/>
          </a:xfrm>
          <a:prstGeom prst="ellipse">
            <a:avLst/>
          </a:prstGeom>
          <a:solidFill>
            <a:srgbClr val="92D050">
              <a:alpha val="63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закономерности русского языка ученики воспринимают через призму родного и переносят явления родного языка в русскую речь, что часто приводит к ошибкам. Такой перенос называется интерференцией.</a:t>
            </a:r>
          </a:p>
        </p:txBody>
      </p:sp>
      <p:sp>
        <p:nvSpPr>
          <p:cNvPr id="14" name="Стрелка вниз 13"/>
          <p:cNvSpPr/>
          <p:nvPr/>
        </p:nvSpPr>
        <p:spPr>
          <a:xfrm rot="2167455">
            <a:off x="1910732" y="1715034"/>
            <a:ext cx="110772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812456">
            <a:off x="7850487" y="1548897"/>
            <a:ext cx="121046" cy="82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162923" y="1727488"/>
            <a:ext cx="121046" cy="2535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686"/>
            <a:ext cx="7776864" cy="176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305616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всех изучающих русский язык как неродной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особую трудность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представляют: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 smtClean="0">
              <a:solidFill>
                <a:srgbClr val="000066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категория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рода, </a:t>
            </a:r>
            <a:endParaRPr lang="ru-RU" sz="3200" b="1" dirty="0" smtClean="0">
              <a:solidFill>
                <a:srgbClr val="002060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категория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одушевлённости/неодушевлённости, </a:t>
            </a:r>
            <a:endParaRPr lang="ru-RU" sz="3200" b="1" dirty="0" smtClean="0">
              <a:solidFill>
                <a:srgbClr val="002060"/>
              </a:solidFill>
              <a:latin typeface="Arial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русская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предложно-падежная и видовременная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0027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408712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Важно!!!</a:t>
            </a:r>
            <a:endParaRPr lang="ru-RU" sz="40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(орфоэпическое и орфографическое);</a:t>
            </a:r>
          </a:p>
          <a:p>
            <a:pPr marL="571500" indent="-571500" algn="ctr">
              <a:buFontTx/>
              <a:buChar char="-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прочитанного;</a:t>
            </a:r>
          </a:p>
          <a:p>
            <a:pPr marL="571500" indent="-571500" algn="ctr">
              <a:buFontTx/>
              <a:buChar char="-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Списывание текста по правилу;</a:t>
            </a:r>
          </a:p>
          <a:p>
            <a:pPr marL="571500" indent="-571500" algn="ctr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Правила-инструкции, алгоритмы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Методы и формы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работы по обучению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русскому языку как неродному</a:t>
            </a:r>
            <a:endParaRPr lang="ru-RU" sz="28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КОЛЛЕКТИВНАЯ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68044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Достоинство этой формы работы состоит в том, что она значительно увеличивает объём речевой деятельности на уроках: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хоровые ответы помогают преодолеть боязнь допустить ошибку, а это самое главное в работе с такими учениками.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	Данная форма работы удобна для разыгрывания предлагаемых речевых ситуаций, которые побуждают их спросить или сказать что-либо на русском языке. Она  помогает создать у детей запас наиболее употребительных русских слов и фраз для использования их в разговорной речи.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736</TotalTime>
  <Words>888</Words>
  <Application>Microsoft Office PowerPoint</Application>
  <PresentationFormat>Экран (4:3)</PresentationFormat>
  <Paragraphs>166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проблемы обучения русскому языку как неродному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Совместное творчество</vt:lpstr>
      <vt:lpstr>Посещение  библиотеки</vt:lpstr>
      <vt:lpstr>Уважение традиций разных народов</vt:lpstr>
      <vt:lpstr>Праздники</vt:lpstr>
      <vt:lpstr>Постановка русских  народных сказок</vt:lpstr>
      <vt:lpstr>Презентация PowerPoint</vt:lpstr>
      <vt:lpstr>Экскурсии</vt:lpstr>
      <vt:lpstr>Прогулки</vt:lpstr>
      <vt:lpstr>Мотивация.  Вера в своих учеников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Карина</cp:lastModifiedBy>
  <cp:revision>39</cp:revision>
  <dcterms:created xsi:type="dcterms:W3CDTF">2017-10-31T01:23:06Z</dcterms:created>
  <dcterms:modified xsi:type="dcterms:W3CDTF">2024-04-23T04:28:04Z</dcterms:modified>
</cp:coreProperties>
</file>